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70" r:id="rId11"/>
    <p:sldId id="267" r:id="rId12"/>
    <p:sldId id="268" r:id="rId13"/>
    <p:sldId id="269" r:id="rId14"/>
    <p:sldId id="259" r:id="rId15"/>
    <p:sldId id="271" r:id="rId16"/>
    <p:sldId id="272" r:id="rId17"/>
    <p:sldId id="274" r:id="rId18"/>
    <p:sldId id="276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7020A-BE87-4482-B3D7-B3CD3A4ED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4178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5129-89B3-4F7A-A385-74A9FEF6F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4848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B24513-350B-4632-A1A3-970404770E15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DABC-581B-4626-B817-90579DE7F9F1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7C266E-2861-4A53-AE43-58D5FA545305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EDC-FDE2-4B60-B057-30C852D058D5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30D0C2-79B7-421F-B9DA-1C22E435B563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4FEA-0515-4807-9C6A-0322BD3C75E2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E60D-C33F-4D08-A078-93E44351CEB5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36E-13BC-4CF3-B825-45532D67040C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88DE-2837-4EA8-AF28-F412392A9F78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6260E2-0D53-4EA6-A65C-09FDFCD843F0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EA63-0426-48FF-8D9C-0CD9371229FF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187EE4-DB2D-4F47-A7AD-86A92437702C}" type="datetime1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Francisco Márquez chaves										 Defensa Trabajo Fin de grado</a:t>
            </a:r>
          </a:p>
        </p:txBody>
      </p:sp>
    </p:spTree>
    <p:extLst>
      <p:ext uri="{BB962C8B-B14F-4D97-AF65-F5344CB8AC3E}">
        <p14:creationId xmlns:p14="http://schemas.microsoft.com/office/powerpoint/2010/main" val="26568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77549"/>
            <a:ext cx="4962525" cy="2816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Raspberry Pi 2 Model B</a:t>
            </a:r>
          </a:p>
          <a:p>
            <a:endParaRPr lang="es-ES" dirty="0"/>
          </a:p>
          <a:p>
            <a:r>
              <a:rPr lang="es-ES" dirty="0"/>
              <a:t>Procesador ARM Cortex-A7 900MHz.</a:t>
            </a:r>
          </a:p>
          <a:p>
            <a:r>
              <a:rPr lang="es-ES" dirty="0"/>
              <a:t>1 GB de RAM.</a:t>
            </a:r>
          </a:p>
          <a:p>
            <a:r>
              <a:rPr lang="es-ES" dirty="0"/>
              <a:t>GPIO de 40 pines.</a:t>
            </a:r>
          </a:p>
          <a:p>
            <a:r>
              <a:rPr lang="es-ES" dirty="0"/>
              <a:t>4 Puertos USB.</a:t>
            </a:r>
          </a:p>
          <a:p>
            <a:r>
              <a:rPr lang="es-ES" dirty="0"/>
              <a:t>Sistema operativo </a:t>
            </a:r>
            <a:r>
              <a:rPr lang="es-ES" dirty="0" err="1"/>
              <a:t>Debian</a:t>
            </a:r>
            <a:r>
              <a:rPr lang="es-ES" dirty="0"/>
              <a:t>.</a:t>
            </a:r>
          </a:p>
          <a:p>
            <a:r>
              <a:rPr lang="es-ES" dirty="0"/>
              <a:t>Gran comunidad.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6" y="2361057"/>
            <a:ext cx="1886873" cy="1778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267249"/>
            <a:ext cx="3305175" cy="17076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HC-SR04</a:t>
                </a:r>
              </a:p>
              <a:p>
                <a:endParaRPr lang="es-ES" dirty="0"/>
              </a:p>
              <a:p>
                <a:r>
                  <a:rPr lang="es-ES" dirty="0"/>
                  <a:t>Librería de uso libre </a:t>
                </a:r>
                <a:r>
                  <a:rPr lang="es-ES" dirty="0" err="1"/>
                  <a:t>NewPing</a:t>
                </a:r>
                <a:r>
                  <a:rPr lang="es-ES" dirty="0"/>
                  <a:t>.</a:t>
                </a:r>
              </a:p>
              <a:p>
                <a:r>
                  <a:rPr lang="es-ES" dirty="0"/>
                  <a:t>Se conecta el pin de alimentación a 5V. El pin GND a tierra.</a:t>
                </a:r>
              </a:p>
              <a:p>
                <a:r>
                  <a:rPr lang="es-ES" dirty="0" err="1"/>
                  <a:t>Trigger</a:t>
                </a:r>
                <a:r>
                  <a:rPr lang="es-ES" dirty="0"/>
                  <a:t> y Echo se conectan a cualquier pin digital.</a:t>
                </a:r>
              </a:p>
              <a:p>
                <a:r>
                  <a:rPr lang="es-ES" dirty="0"/>
                  <a:t>Se hace un disparo de ultrasonido activando el pin </a:t>
                </a:r>
                <a:r>
                  <a:rPr lang="es-ES" dirty="0" err="1"/>
                  <a:t>Trigger</a:t>
                </a:r>
                <a:r>
                  <a:rPr lang="es-ES" dirty="0"/>
                  <a:t>, y se mide el tiempo que se tarda en recibirse la señal mediante el pin Echo.</a:t>
                </a:r>
              </a:p>
              <a:p>
                <a:r>
                  <a:rPr lang="es-ES" b="1" dirty="0"/>
                  <a:t>𝐷𝑖𝑠𝑡𝑎𝑛𝑐𝑖𝑎 (cm) </a:t>
                </a:r>
                <a:r>
                  <a:rPr lang="es-E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340∗100</m:t>
                        </m:r>
                      </m:num>
                      <m:den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1000∗2</m:t>
                        </m:r>
                      </m:den>
                    </m:f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)=17∗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E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  <a:blipFill>
                <a:blip r:embed="rId4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3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5" y="2351104"/>
            <a:ext cx="3087053" cy="185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Puente H L298N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Los motores se alimentan a 9,6 V. (4 pilas de 1,2 V)</a:t>
            </a:r>
          </a:p>
          <a:p>
            <a:pPr>
              <a:lnSpc>
                <a:spcPct val="90000"/>
              </a:lnSpc>
            </a:pPr>
            <a:r>
              <a:rPr lang="es-ES" dirty="0"/>
              <a:t>Se usa la salida de 5 V para alimentar al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Se colocan </a:t>
            </a:r>
            <a:r>
              <a:rPr lang="es-ES" dirty="0" err="1"/>
              <a:t>jumpers</a:t>
            </a:r>
            <a:r>
              <a:rPr lang="es-ES" dirty="0"/>
              <a:t> para habilitar los dos motores.</a:t>
            </a:r>
          </a:p>
          <a:p>
            <a:pPr>
              <a:lnSpc>
                <a:spcPct val="90000"/>
              </a:lnSpc>
            </a:pPr>
            <a:r>
              <a:rPr lang="es-ES" dirty="0"/>
              <a:t>Con los terminales de control se elige el sentido de giro de cada motor.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7" y="4328668"/>
            <a:ext cx="4499595" cy="17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02362"/>
            <a:ext cx="4962525" cy="27666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Encoder digital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Lecturas mediante interrupciones.</a:t>
            </a:r>
          </a:p>
          <a:p>
            <a:pPr>
              <a:lnSpc>
                <a:spcPct val="90000"/>
              </a:lnSpc>
            </a:pPr>
            <a:r>
              <a:rPr lang="es-ES" dirty="0"/>
              <a:t>Se han limitado los huecos.</a:t>
            </a:r>
          </a:p>
          <a:p>
            <a:pPr>
              <a:lnSpc>
                <a:spcPct val="90000"/>
              </a:lnSpc>
            </a:pPr>
            <a:r>
              <a:rPr lang="es-ES" dirty="0"/>
              <a:t>Cada vez que llega una interrupción de lectura, se contabiliza por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La interrupción debe ser configurada previamente.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7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 Esquema general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54" y="1832028"/>
            <a:ext cx="11242491" cy="3963861"/>
          </a:xfrm>
        </p:spPr>
      </p:pic>
    </p:spTree>
    <p:extLst>
      <p:ext uri="{BB962C8B-B14F-4D97-AF65-F5344CB8AC3E}">
        <p14:creationId xmlns:p14="http://schemas.microsoft.com/office/powerpoint/2010/main" val="149245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imagen de la cámara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169802"/>
            <a:ext cx="10696575" cy="904702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386" y="3396613"/>
            <a:ext cx="2671477" cy="19837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396614"/>
            <a:ext cx="2676729" cy="1983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721" y="3396613"/>
            <a:ext cx="2603697" cy="19837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220" y="3396614"/>
            <a:ext cx="2602364" cy="19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imágenes de muestra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605" y="1868557"/>
            <a:ext cx="8670790" cy="63610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0" y="2566120"/>
            <a:ext cx="7031781" cy="35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4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	</a:t>
            </a:r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Error Cuadrático Medio. (MSE)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3735" y="2908376"/>
            <a:ext cx="5393100" cy="2934999"/>
          </a:xfrm>
        </p:spPr>
        <p:txBody>
          <a:bodyPr/>
          <a:lstStyle/>
          <a:p>
            <a:r>
              <a:rPr lang="es-ES" dirty="0"/>
              <a:t>Mide la similitud entre dos imágenes.</a:t>
            </a:r>
          </a:p>
          <a:p>
            <a:endParaRPr lang="es-ES" dirty="0"/>
          </a:p>
          <a:p>
            <a:r>
              <a:rPr lang="es-ES" dirty="0"/>
              <a:t>Calcular la calidad de imagen emitida por televisión.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Método de la librería </a:t>
            </a:r>
            <a:r>
              <a:rPr lang="es-ES" i="1" dirty="0" err="1"/>
              <a:t>skimage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Índice de similitud estructural. (SSIM)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Marcador de contenido 3"/>
          <p:cNvSpPr txBox="1">
            <a:spLocks/>
          </p:cNvSpPr>
          <p:nvPr/>
        </p:nvSpPr>
        <p:spPr>
          <a:xfrm>
            <a:off x="887219" y="2908378"/>
            <a:ext cx="5393100" cy="293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el promedio de los errores al cuadrado.</a:t>
            </a:r>
          </a:p>
          <a:p>
            <a:endParaRPr lang="es-ES" dirty="0"/>
          </a:p>
          <a:p>
            <a:r>
              <a:rPr lang="es-ES" dirty="0"/>
              <a:t>Muy usado en estadística.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Se aplica la fórmula.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78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8780" y="2227263"/>
            <a:ext cx="3611879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6" y="1997073"/>
            <a:ext cx="2734321" cy="1967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096" y="3984175"/>
            <a:ext cx="2734510" cy="19676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87" y="2011260"/>
            <a:ext cx="2734321" cy="19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	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44" y="2581578"/>
            <a:ext cx="1438109" cy="31333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777" y="2581578"/>
            <a:ext cx="1473523" cy="31333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28271" y="2581579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</a:t>
            </a:r>
            <a:r>
              <a:rPr lang="es-ES" dirty="0"/>
              <a:t>M1, M2 y M3 </a:t>
            </a:r>
          </a:p>
          <a:p>
            <a:r>
              <a:rPr lang="es-ES" dirty="0"/>
              <a:t>Error Cuadrático Medio al comparar: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2128271" y="4237598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</a:t>
            </a:r>
            <a:r>
              <a:rPr lang="es-ES" dirty="0"/>
              <a:t>S1, S2 y S3 </a:t>
            </a:r>
          </a:p>
          <a:p>
            <a:r>
              <a:rPr lang="es-ES" dirty="0"/>
              <a:t>Índice de Similitud Estructural: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055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5006340"/>
            <a:ext cx="2468578" cy="134008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437" y="1209184"/>
            <a:ext cx="3653902" cy="4734416"/>
          </a:xfrm>
        </p:spPr>
        <p:txBody>
          <a:bodyPr anchor="ctr">
            <a:normAutofit/>
          </a:bodyPr>
          <a:lstStyle/>
          <a:p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42788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400" b="1" dirty="0"/>
              <a:t>Autor:</a:t>
            </a:r>
            <a:r>
              <a:rPr lang="es-ES" sz="2400" dirty="0"/>
              <a:t> Francisco Márquez Chaves. </a:t>
            </a:r>
          </a:p>
          <a:p>
            <a:pPr marL="0" indent="0">
              <a:buNone/>
            </a:pPr>
            <a:r>
              <a:rPr lang="es-ES" sz="2400" dirty="0"/>
              <a:t>Estudiante Ingeniería Electrónica Robótica y Mecatrónica. Intensificación en Robótica y Automática.</a:t>
            </a:r>
          </a:p>
          <a:p>
            <a:pPr marL="0" indent="0">
              <a:buNone/>
            </a:pPr>
            <a:r>
              <a:rPr lang="es-ES" sz="2400" b="1" dirty="0"/>
              <a:t>Email:  </a:t>
            </a:r>
            <a:r>
              <a:rPr lang="es-ES" sz="2400" dirty="0"/>
              <a:t>fran29400@gmail.com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/>
              <a:t>Tutor: </a:t>
            </a:r>
            <a:r>
              <a:rPr lang="es-ES" sz="2400" dirty="0"/>
              <a:t>Federico Cuesta Rojo.</a:t>
            </a:r>
          </a:p>
          <a:p>
            <a:pPr marL="0" indent="0">
              <a:buNone/>
            </a:pPr>
            <a:r>
              <a:rPr lang="es-ES" sz="2400" dirty="0"/>
              <a:t>Profesor Titular en la Escuela Superior de Ingeniería de la Universidad de Sevilla.</a:t>
            </a:r>
          </a:p>
          <a:p>
            <a:pPr marL="0" indent="0">
              <a:buNone/>
            </a:pPr>
            <a:r>
              <a:rPr lang="es-ES" sz="2400" b="1" dirty="0"/>
              <a:t>Email:  </a:t>
            </a:r>
            <a:r>
              <a:rPr lang="es-ES" sz="2400" dirty="0"/>
              <a:t>fcuesta@us.es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/>
              <a:t>Departamento:  </a:t>
            </a:r>
            <a:r>
              <a:rPr lang="es-ES" sz="2400" dirty="0"/>
              <a:t>Ingeniería de Sistemas y Automática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82" y="5006339"/>
            <a:ext cx="1602743" cy="1384225"/>
          </a:xfrm>
          <a:prstGeom prst="rect">
            <a:avLst/>
          </a:prstGeom>
        </p:spPr>
      </p:pic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6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Experimento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8889" y="2972952"/>
            <a:ext cx="2076740" cy="1505160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92" y="1912105"/>
            <a:ext cx="2718072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29" y="1908639"/>
            <a:ext cx="2718072" cy="36337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928" y="3255710"/>
            <a:ext cx="2031275" cy="14400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517" y="2409079"/>
            <a:ext cx="1473523" cy="31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Descripción General.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Material usado.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Implementación de componentes.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Automatización.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Procesamiento de imágenes.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Comunicación.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Experimento.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Francisco </a:t>
            </a:r>
            <a:r>
              <a:rPr lang="en-US" sz="1600" dirty="0" err="1"/>
              <a:t>márquez</a:t>
            </a:r>
            <a:r>
              <a:rPr lang="en-US" sz="1600" dirty="0"/>
              <a:t> Chaves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111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97073"/>
            <a:ext cx="4981575" cy="378977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6" y="1997073"/>
            <a:ext cx="2734321" cy="1967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096" y="3984175"/>
            <a:ext cx="2734510" cy="19676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87" y="2011260"/>
            <a:ext cx="2734321" cy="19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82253"/>
            <a:ext cx="4962525" cy="24068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MEGA 2560</a:t>
            </a:r>
          </a:p>
          <a:p>
            <a:endParaRPr lang="es-ES" dirty="0"/>
          </a:p>
          <a:p>
            <a:r>
              <a:rPr lang="es-ES" dirty="0"/>
              <a:t>Tiene 54 entradas/salidas digitales.</a:t>
            </a:r>
          </a:p>
          <a:p>
            <a:r>
              <a:rPr lang="es-ES" dirty="0"/>
              <a:t>15 de ellas pueden ser usadas como PWM.</a:t>
            </a:r>
          </a:p>
          <a:p>
            <a:r>
              <a:rPr lang="es-ES" dirty="0"/>
              <a:t>16 entradas analógicas.</a:t>
            </a:r>
          </a:p>
          <a:p>
            <a:r>
              <a:rPr lang="es-ES" dirty="0"/>
              <a:t> 4 </a:t>
            </a:r>
            <a:r>
              <a:rPr lang="es-ES" dirty="0" err="1"/>
              <a:t>UARTs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9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7"/>
          <p:cNvPicPr>
            <a:picLocks noChangeAspect="1"/>
          </p:cNvPicPr>
          <p:nvPr/>
        </p:nvPicPr>
        <p:blipFill rotWithShape="1">
          <a:blip r:embed="rId2"/>
          <a:srcRect l="5525" r="3902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Sensor Shield</a:t>
            </a:r>
          </a:p>
          <a:p>
            <a:endParaRPr lang="es-ES" dirty="0"/>
          </a:p>
          <a:p>
            <a:r>
              <a:rPr lang="es-ES" dirty="0"/>
              <a:t>Placa de expansión para </a:t>
            </a:r>
            <a:r>
              <a:rPr lang="es-ES" dirty="0" err="1"/>
              <a:t>Arduino</a:t>
            </a:r>
            <a:r>
              <a:rPr lang="es-ES" dirty="0"/>
              <a:t> UNO.</a:t>
            </a:r>
          </a:p>
          <a:p>
            <a:r>
              <a:rPr lang="es-ES" dirty="0"/>
              <a:t>Compatible con </a:t>
            </a:r>
            <a:r>
              <a:rPr lang="es-ES" dirty="0" err="1"/>
              <a:t>Arduino</a:t>
            </a:r>
            <a:r>
              <a:rPr lang="es-ES" dirty="0"/>
              <a:t> MEGA.</a:t>
            </a:r>
          </a:p>
          <a:p>
            <a:r>
              <a:rPr lang="es-ES" dirty="0"/>
              <a:t>Para cada pin, se tiene alimentación y tierra.</a:t>
            </a:r>
          </a:p>
          <a:p>
            <a:r>
              <a:rPr lang="es-ES" dirty="0"/>
              <a:t> Muy útil si se utilizan muchos sensores.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1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15517"/>
            <a:ext cx="4962525" cy="29402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HC-SR04</a:t>
            </a:r>
          </a:p>
          <a:p>
            <a:endParaRPr lang="es-ES" dirty="0"/>
          </a:p>
          <a:p>
            <a:r>
              <a:rPr lang="es-ES" dirty="0"/>
              <a:t>Sensor de Ultrasonido.</a:t>
            </a:r>
          </a:p>
          <a:p>
            <a:r>
              <a:rPr lang="es-ES" dirty="0"/>
              <a:t>Consta de 4 Pines.</a:t>
            </a:r>
          </a:p>
          <a:p>
            <a:r>
              <a:rPr lang="es-ES" dirty="0"/>
              <a:t>VCC: Alimentación.</a:t>
            </a:r>
          </a:p>
          <a:p>
            <a:r>
              <a:rPr lang="es-ES" dirty="0" err="1"/>
              <a:t>Trigger</a:t>
            </a:r>
            <a:r>
              <a:rPr lang="es-ES" dirty="0"/>
              <a:t>: Realiza un envío de una señal ultrasonido.</a:t>
            </a:r>
          </a:p>
          <a:p>
            <a:r>
              <a:rPr lang="es-ES" dirty="0"/>
              <a:t> Echo: Recibe una señal ultrasonido.</a:t>
            </a:r>
          </a:p>
          <a:p>
            <a:r>
              <a:rPr lang="es-ES" dirty="0"/>
              <a:t>GND: Tierra.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1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" y="2361056"/>
            <a:ext cx="486562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Puente H L298N</a:t>
            </a:r>
          </a:p>
          <a:p>
            <a:endParaRPr lang="es-ES" dirty="0"/>
          </a:p>
          <a:p>
            <a:r>
              <a:rPr lang="es-ES" dirty="0"/>
              <a:t>Tiene 4 salidas para controlar motores.</a:t>
            </a:r>
          </a:p>
          <a:p>
            <a:r>
              <a:rPr lang="es-ES" dirty="0"/>
              <a:t>2 para cada motor.</a:t>
            </a:r>
          </a:p>
          <a:p>
            <a:r>
              <a:rPr lang="es-ES" dirty="0"/>
              <a:t>Podemos alimentar los motores a una tensión y sacar 5 V estables para alimentar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r>
              <a:rPr lang="es-ES" dirty="0"/>
              <a:t>Tenemos 6 terminales de control.</a:t>
            </a:r>
          </a:p>
          <a:p>
            <a:r>
              <a:rPr lang="es-ES" dirty="0"/>
              <a:t>2 para habilitar las salidas.</a:t>
            </a:r>
          </a:p>
          <a:p>
            <a:r>
              <a:rPr lang="es-ES" dirty="0"/>
              <a:t>Las otras 4 sirven para controlar el sentido de giro.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8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Kit de </a:t>
            </a:r>
            <a:r>
              <a:rPr lang="en-US" b="1" dirty="0" err="1"/>
              <a:t>plataforma</a:t>
            </a:r>
            <a:r>
              <a:rPr lang="en-US" b="1" dirty="0"/>
              <a:t> </a:t>
            </a:r>
            <a:r>
              <a:rPr lang="en-US" b="1" dirty="0" err="1"/>
              <a:t>móvil</a:t>
            </a:r>
            <a:endParaRPr lang="en-US" b="1" dirty="0"/>
          </a:p>
          <a:p>
            <a:endParaRPr lang="es-ES" dirty="0"/>
          </a:p>
          <a:p>
            <a:r>
              <a:rPr lang="es-ES" dirty="0"/>
              <a:t>Base de metacrilato.</a:t>
            </a:r>
          </a:p>
          <a:p>
            <a:r>
              <a:rPr lang="es-ES" dirty="0"/>
              <a:t>2 ruedas.</a:t>
            </a:r>
          </a:p>
          <a:p>
            <a:r>
              <a:rPr lang="es-ES" dirty="0"/>
              <a:t>2 motores con reductoras.</a:t>
            </a:r>
          </a:p>
          <a:p>
            <a:r>
              <a:rPr lang="es-ES" dirty="0"/>
              <a:t>1 Rueda Loca.</a:t>
            </a:r>
          </a:p>
          <a:p>
            <a:r>
              <a:rPr lang="es-ES" dirty="0"/>
              <a:t>2 </a:t>
            </a:r>
            <a:r>
              <a:rPr lang="es-ES" dirty="0" err="1"/>
              <a:t>encoders</a:t>
            </a:r>
            <a:r>
              <a:rPr lang="es-ES" dirty="0"/>
              <a:t> digitales.</a:t>
            </a:r>
          </a:p>
          <a:p>
            <a:r>
              <a:rPr lang="es-ES" dirty="0"/>
              <a:t> Tornillos y cables.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206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1472</TotalTime>
  <Words>674</Words>
  <Application>Microsoft Office PowerPoint</Application>
  <PresentationFormat>Panorámica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Gill Sans MT</vt:lpstr>
      <vt:lpstr>Wingdings 2</vt:lpstr>
      <vt:lpstr>Dividendo</vt:lpstr>
      <vt:lpstr>Navegación autónoma basada en reconocimiento de señales de tráfico</vt:lpstr>
      <vt:lpstr>Navegación autónoma basada en reconocimiento de señales de tráfico</vt:lpstr>
      <vt:lpstr>índice</vt:lpstr>
      <vt:lpstr>Descripción General</vt:lpstr>
      <vt:lpstr>Material usado</vt:lpstr>
      <vt:lpstr>Material Usado</vt:lpstr>
      <vt:lpstr>Material Usado</vt:lpstr>
      <vt:lpstr>Material usado</vt:lpstr>
      <vt:lpstr>Material usado</vt:lpstr>
      <vt:lpstr>Material usado</vt:lpstr>
      <vt:lpstr>Implementación de componentes</vt:lpstr>
      <vt:lpstr>Implementación de componentes</vt:lpstr>
      <vt:lpstr>Implementación de componentes</vt:lpstr>
      <vt:lpstr>Procesamiento de Imágenes: Esquema general</vt:lpstr>
      <vt:lpstr>Procesamiento de Imágenes:  Tratamiento de imagen de la cámara</vt:lpstr>
      <vt:lpstr>Procesamiento de Imágenes:  Tratamiento de imágenes de muestra</vt:lpstr>
      <vt:lpstr> Procesamiento de imágenes: Comparación de imágenes</vt:lpstr>
      <vt:lpstr>Procesamiento de imágenes: Comparación de imágenes</vt:lpstr>
      <vt:lpstr> Procesamiento de imágenes: Comparación de imágenes</vt:lpstr>
      <vt:lpstr>Procesamiento de imágenes: Experimento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frankamente</dc:creator>
  <cp:lastModifiedBy>frankamente</cp:lastModifiedBy>
  <cp:revision>107</cp:revision>
  <dcterms:created xsi:type="dcterms:W3CDTF">2016-10-22T11:29:04Z</dcterms:created>
  <dcterms:modified xsi:type="dcterms:W3CDTF">2016-11-02T23:02:51Z</dcterms:modified>
</cp:coreProperties>
</file>